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7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001A"/>
    <a:srgbClr val="1717FD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07.04.2023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07.04.2023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07.04.2023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pPr/>
              <a:t>07.04.2023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928802"/>
            <a:ext cx="7772400" cy="2319333"/>
          </a:xfrm>
        </p:spPr>
        <p:txBody>
          <a:bodyPr/>
          <a:lstStyle/>
          <a:p>
            <a:r>
              <a:rPr lang="ru-RU" sz="3600" dirty="0" smtClean="0">
                <a:solidFill>
                  <a:srgbClr val="1717FD"/>
                </a:solidFill>
                <a:latin typeface="Times New Roman" pitchFamily="18" charset="0"/>
                <a:cs typeface="Times New Roman" pitchFamily="18" charset="0"/>
              </a:rPr>
              <a:t>ТРЕБОВАНИЯ К РАБОТНИКАМ, ДОПУСКАЕМЫМ К</a:t>
            </a:r>
            <a:br>
              <a:rPr lang="ru-RU" sz="3600" dirty="0" smtClean="0">
                <a:solidFill>
                  <a:srgbClr val="1717FD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1717FD"/>
                </a:solidFill>
                <a:latin typeface="Times New Roman" pitchFamily="18" charset="0"/>
                <a:cs typeface="Times New Roman" pitchFamily="18" charset="0"/>
              </a:rPr>
              <a:t>ВЫПОЛНЕНИЮ РАБОТ В ЭЛЕКТРОУСТАНОВКАХ</a:t>
            </a:r>
            <a:endParaRPr lang="ru-RU" sz="3600" dirty="0">
              <a:solidFill>
                <a:srgbClr val="1717FD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1624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442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3200" dirty="0" smtClean="0">
                <a:solidFill>
                  <a:srgbClr val="1717FD"/>
                </a:solidFill>
                <a:latin typeface="Times New Roman" pitchFamily="18" charset="0"/>
                <a:cs typeface="Times New Roman" pitchFamily="18" charset="0"/>
              </a:rPr>
              <a:t>Формы работы с различными категориями работников</a:t>
            </a:r>
            <a:endParaRPr lang="ru-RU" sz="3200" dirty="0">
              <a:solidFill>
                <a:srgbClr val="1717F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714488"/>
            <a:ext cx="8845768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142984"/>
            <a:ext cx="8715436" cy="5500726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rgbClr val="04001A"/>
                </a:solidFill>
              </a:rPr>
              <a:t>ознакомление с оборудованием, аппаратурой, оперативными схемами;</a:t>
            </a:r>
          </a:p>
          <a:p>
            <a:r>
              <a:rPr lang="ru-RU" dirty="0" smtClean="0">
                <a:solidFill>
                  <a:srgbClr val="04001A"/>
                </a:solidFill>
              </a:rPr>
              <a:t>изучение в объёме, необходимом для данной должности</a:t>
            </a:r>
          </a:p>
          <a:p>
            <a:r>
              <a:rPr lang="ru-RU" dirty="0" smtClean="0">
                <a:solidFill>
                  <a:srgbClr val="04001A"/>
                </a:solidFill>
              </a:rPr>
              <a:t>изучение ПУЭ, правил по охране труда, правил и приемов оказания первой помощи при несчастных случаях на производстве, правил применения и испытания средств защиты, ПТЭЭП;</a:t>
            </a:r>
          </a:p>
          <a:p>
            <a:r>
              <a:rPr lang="ru-RU" dirty="0" smtClean="0">
                <a:solidFill>
                  <a:srgbClr val="04001A"/>
                </a:solidFill>
              </a:rPr>
              <a:t>изучение должностных и производственных инструкций;</a:t>
            </a:r>
          </a:p>
          <a:p>
            <a:r>
              <a:rPr lang="ru-RU" dirty="0" smtClean="0">
                <a:solidFill>
                  <a:srgbClr val="04001A"/>
                </a:solidFill>
              </a:rPr>
              <a:t>изучение инструкций по охране труда;</a:t>
            </a:r>
          </a:p>
          <a:p>
            <a:r>
              <a:rPr lang="ru-RU" dirty="0" smtClean="0">
                <a:solidFill>
                  <a:srgbClr val="04001A"/>
                </a:solidFill>
              </a:rPr>
              <a:t>изучение других правил, нормативных и эксплуатационных документов, действующих у данного Потребителя.</a:t>
            </a:r>
            <a:endParaRPr lang="ru-RU" dirty="0">
              <a:solidFill>
                <a:srgbClr val="04001A"/>
              </a:solidFill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3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200" dirty="0" smtClean="0">
                <a:solidFill>
                  <a:srgbClr val="1717FD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ru-RU" sz="3200" dirty="0" smtClean="0">
                <a:solidFill>
                  <a:srgbClr val="1717FD"/>
                </a:solidFill>
                <a:latin typeface="Times New Roman" pitchFamily="18" charset="0"/>
                <a:cs typeface="Times New Roman" pitchFamily="18" charset="0"/>
              </a:rPr>
              <a:t>Производственное обучение</a:t>
            </a:r>
            <a:endParaRPr lang="ru-RU" sz="3200" dirty="0">
              <a:solidFill>
                <a:srgbClr val="1717FD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214554"/>
            <a:ext cx="8229600" cy="3114684"/>
          </a:xfrm>
        </p:spPr>
        <p:txBody>
          <a:bodyPr/>
          <a:lstStyle/>
          <a:p>
            <a:r>
              <a:rPr lang="ru-RU" dirty="0" smtClean="0">
                <a:solidFill>
                  <a:srgbClr val="04001A"/>
                </a:solidFill>
              </a:rPr>
              <a:t>Электротехнический персонал до назначения на самостоятельную работу или при переходе на другую работу (должность), связанную с эксплуатацией электроустановок, а также при перерыве в работе в качестве электротехнического персонала свыше 1 года обязан пройти стажировку (производственное обучение) на рабочем месте.</a:t>
            </a:r>
            <a:endParaRPr lang="ru-RU" dirty="0">
              <a:solidFill>
                <a:srgbClr val="04001A"/>
              </a:solidFill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85723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200" dirty="0" smtClean="0">
                <a:solidFill>
                  <a:srgbClr val="1717FD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ru-RU" sz="3200" dirty="0" smtClean="0">
                <a:solidFill>
                  <a:srgbClr val="1717FD"/>
                </a:solidFill>
                <a:latin typeface="Times New Roman" pitchFamily="18" charset="0"/>
                <a:cs typeface="Times New Roman" pitchFamily="18" charset="0"/>
              </a:rPr>
              <a:t>Стажировка.</a:t>
            </a:r>
            <a:endParaRPr lang="ru-RU" sz="3200" dirty="0">
              <a:solidFill>
                <a:srgbClr val="1717FD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000240"/>
            <a:ext cx="8229600" cy="4525963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4001A"/>
                </a:solidFill>
              </a:rPr>
              <a:t>Дублирование - самостоятельная работа под надзором опытного специалиста.</a:t>
            </a:r>
          </a:p>
          <a:p>
            <a:r>
              <a:rPr lang="ru-RU" dirty="0" smtClean="0">
                <a:solidFill>
                  <a:srgbClr val="04001A"/>
                </a:solidFill>
              </a:rPr>
              <a:t>Во время прохождения дублирования обучаемый может производить оперативные переключения, осмотры и другие работы в электроустановках только с разрешения и под надзором  обучающего. Ответственность за правильность действий обучаемого и соблюдение им правил несут как сам обучаемый, так и обучающий его работник.</a:t>
            </a:r>
            <a:endParaRPr lang="ru-RU" dirty="0">
              <a:solidFill>
                <a:srgbClr val="04001A"/>
              </a:solidFill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85723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200" dirty="0" smtClean="0">
                <a:solidFill>
                  <a:srgbClr val="1717FD"/>
                </a:solidFill>
                <a:latin typeface="Times New Roman" pitchFamily="18" charset="0"/>
                <a:cs typeface="Times New Roman" pitchFamily="18" charset="0"/>
              </a:rPr>
              <a:t>IV. </a:t>
            </a:r>
            <a:r>
              <a:rPr lang="ru-RU" sz="3200" dirty="0" smtClean="0">
                <a:solidFill>
                  <a:srgbClr val="1717FD"/>
                </a:solidFill>
                <a:latin typeface="Times New Roman" pitchFamily="18" charset="0"/>
                <a:cs typeface="Times New Roman" pitchFamily="18" charset="0"/>
              </a:rPr>
              <a:t>Дублирование.</a:t>
            </a:r>
            <a:endParaRPr lang="ru-RU" sz="3200" dirty="0">
              <a:solidFill>
                <a:srgbClr val="1717FD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85723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200" dirty="0" smtClean="0">
                <a:solidFill>
                  <a:srgbClr val="1717FD"/>
                </a:solidFill>
                <a:latin typeface="Times New Roman" pitchFamily="18" charset="0"/>
                <a:cs typeface="Times New Roman" pitchFamily="18" charset="0"/>
              </a:rPr>
              <a:t>V. </a:t>
            </a:r>
            <a:r>
              <a:rPr lang="ru-RU" sz="3200" dirty="0" smtClean="0">
                <a:solidFill>
                  <a:srgbClr val="1717FD"/>
                </a:solidFill>
                <a:latin typeface="Times New Roman" pitchFamily="18" charset="0"/>
                <a:cs typeface="Times New Roman" pitchFamily="18" charset="0"/>
              </a:rPr>
              <a:t>Проверка знаний</a:t>
            </a:r>
            <a:endParaRPr lang="ru-RU" sz="3200" dirty="0">
              <a:solidFill>
                <a:srgbClr val="1717F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928802"/>
            <a:ext cx="8101373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-142900"/>
            <a:ext cx="8229600" cy="85723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3200" dirty="0" smtClean="0">
                <a:solidFill>
                  <a:srgbClr val="1717FD"/>
                </a:solidFill>
                <a:latin typeface="Times New Roman" pitchFamily="18" charset="0"/>
                <a:cs typeface="Times New Roman" pitchFamily="18" charset="0"/>
              </a:rPr>
              <a:t>Группы допуска по </a:t>
            </a:r>
            <a:r>
              <a:rPr lang="ru-RU" sz="3200" dirty="0" err="1" smtClean="0">
                <a:solidFill>
                  <a:srgbClr val="1717FD"/>
                </a:solidFill>
                <a:latin typeface="Times New Roman" pitchFamily="18" charset="0"/>
                <a:cs typeface="Times New Roman" pitchFamily="18" charset="0"/>
              </a:rPr>
              <a:t>электробезопасности</a:t>
            </a:r>
            <a:r>
              <a:rPr lang="ru-RU" sz="3200" dirty="0" smtClean="0">
                <a:solidFill>
                  <a:srgbClr val="1717FD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solidFill>
                <a:srgbClr val="1717F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000108"/>
            <a:ext cx="8845166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-142900"/>
            <a:ext cx="8229600" cy="85723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3200" dirty="0" smtClean="0">
                <a:solidFill>
                  <a:srgbClr val="1717FD"/>
                </a:solidFill>
                <a:latin typeface="Times New Roman" pitchFamily="18" charset="0"/>
                <a:cs typeface="Times New Roman" pitchFamily="18" charset="0"/>
              </a:rPr>
              <a:t>Группы допуска по </a:t>
            </a:r>
            <a:r>
              <a:rPr lang="ru-RU" sz="3200" dirty="0" err="1" smtClean="0">
                <a:solidFill>
                  <a:srgbClr val="1717FD"/>
                </a:solidFill>
                <a:latin typeface="Times New Roman" pitchFamily="18" charset="0"/>
                <a:cs typeface="Times New Roman" pitchFamily="18" charset="0"/>
              </a:rPr>
              <a:t>электробезопасности</a:t>
            </a:r>
            <a:r>
              <a:rPr lang="ru-RU" sz="3200" dirty="0" smtClean="0">
                <a:solidFill>
                  <a:srgbClr val="1717FD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solidFill>
                <a:srgbClr val="1717F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842" y="1142984"/>
            <a:ext cx="8909314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85723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3200" dirty="0" smtClean="0">
                <a:solidFill>
                  <a:srgbClr val="1717FD"/>
                </a:solidFill>
                <a:latin typeface="Times New Roman" pitchFamily="18" charset="0"/>
                <a:cs typeface="Times New Roman" pitchFamily="18" charset="0"/>
              </a:rPr>
              <a:t>Группы допуска по </a:t>
            </a:r>
            <a:r>
              <a:rPr lang="ru-RU" sz="3200" dirty="0" err="1" smtClean="0">
                <a:solidFill>
                  <a:srgbClr val="1717FD"/>
                </a:solidFill>
                <a:latin typeface="Times New Roman" pitchFamily="18" charset="0"/>
                <a:cs typeface="Times New Roman" pitchFamily="18" charset="0"/>
              </a:rPr>
              <a:t>электробезопасности</a:t>
            </a:r>
            <a:r>
              <a:rPr lang="ru-RU" sz="3200" dirty="0" smtClean="0">
                <a:solidFill>
                  <a:srgbClr val="1717FD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solidFill>
                <a:srgbClr val="1717F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643050"/>
            <a:ext cx="8882612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-142900"/>
            <a:ext cx="8229600" cy="85723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3200" dirty="0" smtClean="0">
                <a:solidFill>
                  <a:srgbClr val="1717FD"/>
                </a:solidFill>
                <a:latin typeface="Times New Roman" pitchFamily="18" charset="0"/>
                <a:cs typeface="Times New Roman" pitchFamily="18" charset="0"/>
              </a:rPr>
              <a:t>Группы допуска по </a:t>
            </a:r>
            <a:r>
              <a:rPr lang="ru-RU" sz="3200" dirty="0" err="1" smtClean="0">
                <a:solidFill>
                  <a:srgbClr val="1717FD"/>
                </a:solidFill>
                <a:latin typeface="Times New Roman" pitchFamily="18" charset="0"/>
                <a:cs typeface="Times New Roman" pitchFamily="18" charset="0"/>
              </a:rPr>
              <a:t>электробезопасности</a:t>
            </a:r>
            <a:r>
              <a:rPr lang="ru-RU" sz="3200" dirty="0" smtClean="0">
                <a:solidFill>
                  <a:srgbClr val="1717FD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solidFill>
                <a:srgbClr val="1717F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06" y="1571612"/>
            <a:ext cx="8918518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-142900"/>
            <a:ext cx="8229600" cy="85723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3200" dirty="0" smtClean="0">
                <a:solidFill>
                  <a:srgbClr val="1717FD"/>
                </a:solidFill>
                <a:latin typeface="Times New Roman" pitchFamily="18" charset="0"/>
                <a:cs typeface="Times New Roman" pitchFamily="18" charset="0"/>
              </a:rPr>
              <a:t>Группы допуска по </a:t>
            </a:r>
            <a:r>
              <a:rPr lang="ru-RU" sz="3200" dirty="0" err="1" smtClean="0">
                <a:solidFill>
                  <a:srgbClr val="1717FD"/>
                </a:solidFill>
                <a:latin typeface="Times New Roman" pitchFamily="18" charset="0"/>
                <a:cs typeface="Times New Roman" pitchFamily="18" charset="0"/>
              </a:rPr>
              <a:t>электробезопасности</a:t>
            </a:r>
            <a:r>
              <a:rPr lang="ru-RU" sz="3200" dirty="0" smtClean="0">
                <a:solidFill>
                  <a:srgbClr val="1717FD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solidFill>
                <a:srgbClr val="1717F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000107"/>
            <a:ext cx="8715436" cy="522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000108"/>
            <a:ext cx="8708592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-142900"/>
            <a:ext cx="8229600" cy="85723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3200" dirty="0" smtClean="0">
                <a:solidFill>
                  <a:srgbClr val="1717FD"/>
                </a:solidFill>
                <a:latin typeface="Times New Roman" pitchFamily="18" charset="0"/>
                <a:cs typeface="Times New Roman" pitchFamily="18" charset="0"/>
              </a:rPr>
              <a:t>Специальные виды работ </a:t>
            </a: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!!!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8596" y="1071546"/>
            <a:ext cx="821537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800" dirty="0" smtClean="0"/>
              <a:t>  Верхолазные работы – выполняемые на высоте более 5 м</a:t>
            </a:r>
          </a:p>
          <a:p>
            <a:pPr>
              <a:buFont typeface="Arial" pitchFamily="34" charset="0"/>
              <a:buChar char="•"/>
            </a:pPr>
            <a:endParaRPr lang="ru-RU" sz="2800" dirty="0" smtClean="0"/>
          </a:p>
          <a:p>
            <a:pPr>
              <a:buFont typeface="Arial" pitchFamily="34" charset="0"/>
              <a:buChar char="•"/>
            </a:pPr>
            <a:r>
              <a:rPr lang="ru-RU" sz="2800" dirty="0" smtClean="0"/>
              <a:t>  Работы под напряжением на токоведущих частях</a:t>
            </a:r>
          </a:p>
          <a:p>
            <a:pPr>
              <a:buFont typeface="Arial" pitchFamily="34" charset="0"/>
              <a:buChar char="•"/>
            </a:pPr>
            <a:endParaRPr lang="ru-RU" sz="2800" dirty="0" smtClean="0"/>
          </a:p>
          <a:p>
            <a:pPr>
              <a:buFont typeface="Arial" pitchFamily="34" charset="0"/>
              <a:buChar char="•"/>
            </a:pPr>
            <a:r>
              <a:rPr lang="ru-RU" sz="2800" dirty="0" smtClean="0"/>
              <a:t>  Испытания оборудования повышенным напряжением</a:t>
            </a:r>
          </a:p>
          <a:p>
            <a:pPr>
              <a:buFont typeface="Arial" pitchFamily="34" charset="0"/>
              <a:buChar char="•"/>
            </a:pPr>
            <a:endParaRPr lang="ru-RU" sz="2800" dirty="0" smtClean="0"/>
          </a:p>
          <a:p>
            <a:pPr>
              <a:buFont typeface="Arial" pitchFamily="34" charset="0"/>
              <a:buChar char="•"/>
            </a:pPr>
            <a:r>
              <a:rPr lang="ru-RU" sz="2800" dirty="0" smtClean="0"/>
              <a:t>  Работы под наведенным напряжением</a:t>
            </a:r>
          </a:p>
          <a:p>
            <a:endParaRPr lang="ru-RU" sz="2800" dirty="0" smtClean="0"/>
          </a:p>
          <a:p>
            <a:endParaRPr lang="ru-RU" sz="2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158" y="714356"/>
            <a:ext cx="8501122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1. Кто относится к электротехническому, </a:t>
            </a:r>
            <a:r>
              <a:rPr lang="ru-RU" dirty="0" err="1" smtClean="0"/>
              <a:t>электротехнологическому</a:t>
            </a:r>
            <a:r>
              <a:rPr lang="ru-RU" dirty="0" smtClean="0"/>
              <a:t> и</a:t>
            </a:r>
          </a:p>
          <a:p>
            <a:r>
              <a:rPr lang="ru-RU" dirty="0" err="1" smtClean="0"/>
              <a:t>неэлектротехническому</a:t>
            </a:r>
            <a:r>
              <a:rPr lang="ru-RU" dirty="0" smtClean="0"/>
              <a:t> персоналу?</a:t>
            </a:r>
          </a:p>
          <a:p>
            <a:r>
              <a:rPr lang="ru-RU" dirty="0" smtClean="0"/>
              <a:t>2. Какие обязательные формы работы проводятся с административно-</a:t>
            </a:r>
          </a:p>
          <a:p>
            <a:r>
              <a:rPr lang="ru-RU" dirty="0" smtClean="0"/>
              <a:t>техническим, оперативным, ремонтным и оперативно-ремонтным</a:t>
            </a:r>
          </a:p>
          <a:p>
            <a:r>
              <a:rPr lang="ru-RU" dirty="0" smtClean="0"/>
              <a:t>персоналом?</a:t>
            </a:r>
          </a:p>
          <a:p>
            <a:r>
              <a:rPr lang="ru-RU" dirty="0" smtClean="0"/>
              <a:t>Каковы сроки очередных проверок знаний у персонала, эксплуатирующего электроустановки напряжением до 1000В и выше?</a:t>
            </a:r>
          </a:p>
          <a:p>
            <a:r>
              <a:rPr lang="ru-RU" dirty="0" smtClean="0"/>
              <a:t>4. Как осуществляется подготовка персонала к присвоению I группы по</a:t>
            </a:r>
          </a:p>
          <a:p>
            <a:r>
              <a:rPr lang="ru-RU" dirty="0" err="1" smtClean="0"/>
              <a:t>электробезопасности</a:t>
            </a:r>
            <a:r>
              <a:rPr lang="ru-RU" dirty="0" smtClean="0"/>
              <a:t>?</a:t>
            </a:r>
          </a:p>
          <a:p>
            <a:r>
              <a:rPr lang="ru-RU" dirty="0" smtClean="0"/>
              <a:t>5. Какую группу по </a:t>
            </a:r>
            <a:r>
              <a:rPr lang="ru-RU" dirty="0" err="1" smtClean="0"/>
              <a:t>электробезопасности</a:t>
            </a:r>
            <a:r>
              <a:rPr lang="ru-RU" dirty="0" smtClean="0"/>
              <a:t> должен иметь специалист по</a:t>
            </a:r>
          </a:p>
          <a:p>
            <a:r>
              <a:rPr lang="ru-RU" dirty="0" smtClean="0"/>
              <a:t>охране труда, контролирующий электроустановки?</a:t>
            </a:r>
          </a:p>
          <a:p>
            <a:r>
              <a:rPr lang="ru-RU" dirty="0" smtClean="0"/>
              <a:t>6. Какие существуют виды инструктажей по безопасности труда?</a:t>
            </a:r>
          </a:p>
          <a:p>
            <a:r>
              <a:rPr lang="ru-RU" dirty="0" smtClean="0"/>
              <a:t>7. Каковы требования к электротехническому персоналу до назначения на самостоятельную работу?</a:t>
            </a:r>
          </a:p>
          <a:p>
            <a:r>
              <a:rPr lang="ru-RU" dirty="0" smtClean="0"/>
              <a:t>8. В чём различие между стажировкой и дублированием?</a:t>
            </a:r>
          </a:p>
          <a:p>
            <a:r>
              <a:rPr lang="ru-RU" dirty="0" smtClean="0"/>
              <a:t>9. Какие существуют виды проверки знаний работников, связанных с</a:t>
            </a:r>
          </a:p>
          <a:p>
            <a:r>
              <a:rPr lang="ru-RU" dirty="0" smtClean="0"/>
              <a:t>обслуживанием электроустановок и каков порядок первичной проверки знаний?</a:t>
            </a:r>
          </a:p>
          <a:p>
            <a:r>
              <a:rPr lang="ru-RU" dirty="0" smtClean="0"/>
              <a:t>10. Каков состав комиссии по проверке знаний электротехнического</a:t>
            </a:r>
          </a:p>
          <a:p>
            <a:r>
              <a:rPr lang="ru-RU" dirty="0" smtClean="0"/>
              <a:t>персонала?</a:t>
            </a:r>
          </a:p>
          <a:p>
            <a:r>
              <a:rPr lang="ru-RU" dirty="0" smtClean="0"/>
              <a:t>11. Какие работы относятся к специальным?</a:t>
            </a:r>
            <a:endParaRPr lang="ru-RU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57150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800" dirty="0" smtClean="0">
                <a:solidFill>
                  <a:srgbClr val="1717FD"/>
                </a:solidFill>
                <a:latin typeface="Times New Roman" pitchFamily="18" charset="0"/>
                <a:cs typeface="Times New Roman" pitchFamily="18" charset="0"/>
              </a:rPr>
              <a:t>Вопросы для самостоятельной проработки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-171400"/>
            <a:ext cx="8147248" cy="1296144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1717FD"/>
                </a:solidFill>
              </a:rPr>
              <a:t/>
            </a:r>
            <a:br>
              <a:rPr lang="ru-RU" dirty="0">
                <a:solidFill>
                  <a:srgbClr val="1717FD"/>
                </a:solidFill>
              </a:rPr>
            </a:br>
            <a:r>
              <a:rPr lang="ru-RU" sz="4000" dirty="0">
                <a:solidFill>
                  <a:srgbClr val="1717FD"/>
                </a:solidFill>
                <a:latin typeface="Times New Roman" pitchFamily="18" charset="0"/>
                <a:cs typeface="Times New Roman" pitchFamily="18" charset="0"/>
              </a:rPr>
              <a:t>Виды инструктажей по охране труда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Инструктажи по охране труда по характеру и времени проведения подразделяются на</a:t>
            </a:r>
            <a: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3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вводный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первичный на рабочем </a:t>
            </a:r>
            <a: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месте</a:t>
            </a:r>
            <a:endParaRPr lang="ru-RU" sz="3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повторный</a:t>
            </a:r>
            <a:endParaRPr lang="ru-RU" sz="3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hlinkClick r:id="rId5" action="ppaction://hlinksldjump"/>
              </a:rPr>
              <a:t>целевой</a:t>
            </a:r>
            <a:endParaRPr lang="ru-RU" sz="3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hlinkClick r:id="rId6" action="ppaction://hlinksldjump"/>
              </a:rPr>
              <a:t>внеплановый</a:t>
            </a:r>
            <a:endParaRPr lang="ru-RU" sz="3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31457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908720"/>
            <a:ext cx="7704856" cy="720080"/>
          </a:xfrm>
        </p:spPr>
        <p:txBody>
          <a:bodyPr>
            <a:normAutofit fontScale="90000"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ВВОДНЫЙ ИНСТРУКТАЖ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80728"/>
            <a:ext cx="8517632" cy="2808312"/>
          </a:xfrm>
        </p:spPr>
        <p:txBody>
          <a:bodyPr>
            <a:noAutofit/>
          </a:bodyPr>
          <a:lstStyle/>
          <a:p>
            <a:pPr marL="0" indent="457200">
              <a:buNone/>
            </a:pPr>
            <a:r>
              <a:rPr lang="ru-RU" b="1" u="sng" dirty="0" smtClean="0">
                <a:solidFill>
                  <a:srgbClr val="04001A"/>
                </a:solidFill>
                <a:latin typeface="Times New Roman" pitchFamily="18" charset="0"/>
                <a:cs typeface="Times New Roman" pitchFamily="18" charset="0"/>
              </a:rPr>
              <a:t>Вводный </a:t>
            </a:r>
            <a:r>
              <a:rPr lang="ru-RU" b="1" u="sng" dirty="0">
                <a:solidFill>
                  <a:srgbClr val="04001A"/>
                </a:solidFill>
                <a:latin typeface="Times New Roman" pitchFamily="18" charset="0"/>
                <a:cs typeface="Times New Roman" pitchFamily="18" charset="0"/>
              </a:rPr>
              <a:t>инструктаж</a:t>
            </a:r>
            <a:r>
              <a:rPr lang="ru-RU" dirty="0">
                <a:solidFill>
                  <a:srgbClr val="04001A"/>
                </a:solidFill>
                <a:latin typeface="Times New Roman" pitchFamily="18" charset="0"/>
                <a:cs typeface="Times New Roman" pitchFamily="18" charset="0"/>
              </a:rPr>
              <a:t> – инструктаж по охране труда, который проводится со всеми вновь принимаемыми на работу лицами независимо от их образования, стажа работы, а также с временными работниками, командированными, учащимися и студентами, прибывшими на производственное обучение или практику, с учащимися в учебных заведениях перед началом лабораторных и практических работ в учебных лабораториях, мастерских, на участках и полигонах</a:t>
            </a:r>
            <a:r>
              <a:rPr lang="ru-RU" dirty="0" smtClean="0">
                <a:solidFill>
                  <a:srgbClr val="04001A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>
              <a:buNone/>
            </a:pPr>
            <a:r>
              <a:rPr lang="ru-RU" dirty="0">
                <a:solidFill>
                  <a:srgbClr val="04001A"/>
                </a:solidFill>
                <a:latin typeface="Times New Roman" pitchFamily="18" charset="0"/>
                <a:cs typeface="Times New Roman" pitchFamily="18" charset="0"/>
              </a:rPr>
              <a:t>В организации инструктаж проводит инженер по охране труда или лицо, на которое приказом по организации возложены эти обязанности. На крупных предприятиях к проведению разных частей инструктажа могут быть привлечены соответствующие специалисты (из пожарной, медицинской и др. служб).</a:t>
            </a:r>
          </a:p>
          <a:p>
            <a:endParaRPr lang="ru-RU" dirty="0">
              <a:solidFill>
                <a:srgbClr val="04001A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65188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4624"/>
            <a:ext cx="8229600" cy="882352"/>
          </a:xfrm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ПЕРВИЧНЫЙ НА РАБОЧЕМ МЕСТЕ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4282" y="1000108"/>
            <a:ext cx="8445624" cy="3960440"/>
          </a:xfrm>
        </p:spPr>
        <p:txBody>
          <a:bodyPr>
            <a:noAutofit/>
          </a:bodyPr>
          <a:lstStyle/>
          <a:p>
            <a:pPr marL="0" indent="457200">
              <a:buNone/>
            </a:pPr>
            <a:r>
              <a:rPr lang="ru-RU" sz="2000" b="1" u="sng" dirty="0">
                <a:solidFill>
                  <a:srgbClr val="04001A"/>
                </a:solidFill>
                <a:latin typeface="Times New Roman" pitchFamily="18" charset="0"/>
                <a:cs typeface="Times New Roman" pitchFamily="18" charset="0"/>
              </a:rPr>
              <a:t>Первичный инструктаж</a:t>
            </a:r>
            <a:r>
              <a:rPr lang="ru-RU" sz="2000" dirty="0">
                <a:solidFill>
                  <a:srgbClr val="04001A"/>
                </a:solidFill>
                <a:latin typeface="Times New Roman" pitchFamily="18" charset="0"/>
                <a:cs typeface="Times New Roman" pitchFamily="18" charset="0"/>
              </a:rPr>
              <a:t> - инструктаж по ОТ, который проводится на рабочем месте до начала производственной деятельности:</a:t>
            </a:r>
          </a:p>
          <a:p>
            <a:pPr marL="0" indent="457200"/>
            <a:r>
              <a:rPr lang="ru-RU" sz="2000" dirty="0">
                <a:solidFill>
                  <a:srgbClr val="04001A"/>
                </a:solidFill>
                <a:latin typeface="Times New Roman" pitchFamily="18" charset="0"/>
                <a:cs typeface="Times New Roman" pitchFamily="18" charset="0"/>
              </a:rPr>
              <a:t>со всеми вновь принятыми в организацию;</a:t>
            </a:r>
          </a:p>
          <a:p>
            <a:pPr marL="0" indent="457200"/>
            <a:r>
              <a:rPr lang="ru-RU" sz="2000" dirty="0">
                <a:solidFill>
                  <a:srgbClr val="04001A"/>
                </a:solidFill>
                <a:latin typeface="Times New Roman" pitchFamily="18" charset="0"/>
                <a:cs typeface="Times New Roman" pitchFamily="18" charset="0"/>
              </a:rPr>
              <a:t>переведенными из других подразделения организации;</a:t>
            </a:r>
          </a:p>
          <a:p>
            <a:pPr marL="0" indent="457200"/>
            <a:r>
              <a:rPr lang="ru-RU" sz="2000" dirty="0">
                <a:solidFill>
                  <a:srgbClr val="04001A"/>
                </a:solidFill>
                <a:latin typeface="Times New Roman" pitchFamily="18" charset="0"/>
                <a:cs typeface="Times New Roman" pitchFamily="18" charset="0"/>
              </a:rPr>
              <a:t>работниками перед выполнением новой для них работы;</a:t>
            </a:r>
          </a:p>
          <a:p>
            <a:pPr marL="0" indent="457200"/>
            <a:r>
              <a:rPr lang="ru-RU" sz="2000" dirty="0">
                <a:solidFill>
                  <a:srgbClr val="04001A"/>
                </a:solidFill>
                <a:latin typeface="Times New Roman" pitchFamily="18" charset="0"/>
                <a:cs typeface="Times New Roman" pitchFamily="18" charset="0"/>
              </a:rPr>
              <a:t>строителями, выполняющими строительно-монтажные работы на территории организации;</a:t>
            </a:r>
          </a:p>
          <a:p>
            <a:pPr marL="0" indent="457200">
              <a:buNone/>
            </a:pPr>
            <a:r>
              <a:rPr lang="ru-RU" sz="2000" dirty="0">
                <a:solidFill>
                  <a:srgbClr val="04001A"/>
                </a:solidFill>
                <a:latin typeface="Times New Roman" pitchFamily="18" charset="0"/>
                <a:cs typeface="Times New Roman" pitchFamily="18" charset="0"/>
              </a:rPr>
              <a:t>Непосредственный руководитель работ проводит инструктаж с каждым работником индивидуально (или с группой лиц, обслуживающих однотипное оборудование и в пределах общего рабочего места). При этом необходим показ безопасных приемов и методов труда</a:t>
            </a:r>
            <a:r>
              <a:rPr lang="ru-RU" sz="2000" dirty="0" smtClean="0">
                <a:solidFill>
                  <a:srgbClr val="04001A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>
              <a:buNone/>
            </a:pPr>
            <a:r>
              <a:rPr lang="ru-RU" sz="2000" dirty="0">
                <a:solidFill>
                  <a:srgbClr val="04001A"/>
                </a:solidFill>
                <a:latin typeface="Times New Roman" pitchFamily="18" charset="0"/>
                <a:cs typeface="Times New Roman" pitchFamily="18" charset="0"/>
              </a:rPr>
              <a:t>Все работники после первичного инструктажа на рабочем месте должны в течение первых 2-14 смен (в зависимости от характера работы, квалификации) пройти стажировку под руководством лиц, назначенных приказом по цеху (участку).</a:t>
            </a:r>
          </a:p>
        </p:txBody>
      </p:sp>
    </p:spTree>
    <p:extLst>
      <p:ext uri="{BB962C8B-B14F-4D97-AF65-F5344CB8AC3E}">
        <p14:creationId xmlns="" xmlns:p14="http://schemas.microsoft.com/office/powerpoint/2010/main" val="1350482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085584" cy="720080"/>
          </a:xfrm>
        </p:spPr>
        <p:txBody>
          <a:bodyPr>
            <a:normAutofit fontScale="90000"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ПОВТОРНЫЙ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764704"/>
            <a:ext cx="8517632" cy="2736304"/>
          </a:xfrm>
        </p:spPr>
        <p:txBody>
          <a:bodyPr>
            <a:noAutofit/>
          </a:bodyPr>
          <a:lstStyle/>
          <a:p>
            <a:pPr marL="0" indent="457200">
              <a:buNone/>
            </a:pPr>
            <a:r>
              <a:rPr lang="ru-RU" b="1" u="sng" dirty="0">
                <a:solidFill>
                  <a:srgbClr val="04001A"/>
                </a:solidFill>
                <a:latin typeface="Times New Roman" pitchFamily="18" charset="0"/>
                <a:cs typeface="Times New Roman" pitchFamily="18" charset="0"/>
              </a:rPr>
              <a:t>Повторный инструктаж</a:t>
            </a:r>
            <a:r>
              <a:rPr lang="ru-RU" dirty="0">
                <a:solidFill>
                  <a:srgbClr val="04001A"/>
                </a:solidFill>
                <a:latin typeface="Times New Roman" pitchFamily="18" charset="0"/>
                <a:cs typeface="Times New Roman" pitchFamily="18" charset="0"/>
              </a:rPr>
              <a:t> - инструктаж по охране труда, который проходят все работники, за исключением лиц, освобожденных от первичного инструктажа, независимо от их квалификации, стажа работы и образования не реже 1 раза в полугодие по программе первичного инструктажа на рабочем месте в полном объеме</a:t>
            </a:r>
            <a:r>
              <a:rPr lang="ru-RU" dirty="0" smtClean="0">
                <a:solidFill>
                  <a:srgbClr val="04001A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>
              <a:buNone/>
            </a:pPr>
            <a:r>
              <a:rPr lang="ru-RU" dirty="0">
                <a:solidFill>
                  <a:srgbClr val="04001A"/>
                </a:solidFill>
                <a:latin typeface="Times New Roman" pitchFamily="18" charset="0"/>
                <a:cs typeface="Times New Roman" pitchFamily="18" charset="0"/>
              </a:rPr>
              <a:t>Организациями по согласованию с профсоюзными комитетами и соответствующими местными органами государственного надзора и контроля для некоторых категорий работников может быть установлен более продолжительный (до 1 года) срок проведения повторного инструктажа.</a:t>
            </a:r>
          </a:p>
          <a:p>
            <a:pPr marL="0" indent="457200">
              <a:buNone/>
            </a:pPr>
            <a:r>
              <a:rPr lang="ru-RU" dirty="0">
                <a:solidFill>
                  <a:srgbClr val="04001A"/>
                </a:solidFill>
                <a:latin typeface="Times New Roman" pitchFamily="18" charset="0"/>
                <a:cs typeface="Times New Roman" pitchFamily="18" charset="0"/>
              </a:rPr>
              <a:t>Повторный инструктаж проводят индивидуально или с группой работников, обслуживающих однотипное оборудование в пределах общего рабочего места.</a:t>
            </a:r>
          </a:p>
          <a:p>
            <a:pPr indent="0">
              <a:buNone/>
            </a:pPr>
            <a:endParaRPr lang="ru-RU" dirty="0">
              <a:solidFill>
                <a:srgbClr val="04001A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57261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266"/>
            <a:ext cx="8157592" cy="864096"/>
          </a:xfrm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ЦЕЛЕВОЙ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596" y="1142984"/>
            <a:ext cx="8229600" cy="2088232"/>
          </a:xfrm>
        </p:spPr>
        <p:txBody>
          <a:bodyPr>
            <a:noAutofit/>
          </a:bodyPr>
          <a:lstStyle/>
          <a:p>
            <a:pPr marL="0" indent="457200">
              <a:buNone/>
            </a:pPr>
            <a:r>
              <a:rPr lang="ru-RU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Целевой инструктаж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 - инструктаж по охране труда, который проводят: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 выполнении разовых работ, не связанных с прямыми обязанностями по специальности (погрузка, выгрузка, уборка территории, какая-либо работа вне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организации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цеха и т. п.);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ликвидации последствий аварий, стихийных бедствий и катастроф;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 производстве работ, на которые оформляется наряд-допуск, разрешение и другие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документы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(в них делают запись об инструктаже).</a:t>
            </a:r>
          </a:p>
          <a:p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92832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085584" cy="864096"/>
          </a:xfrm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ВНЕПЛАНОВЫЙ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764704"/>
            <a:ext cx="8229600" cy="4525963"/>
          </a:xfrm>
        </p:spPr>
        <p:txBody>
          <a:bodyPr>
            <a:noAutofit/>
          </a:bodyPr>
          <a:lstStyle/>
          <a:p>
            <a:pPr marL="0" indent="457200">
              <a:buNone/>
            </a:pPr>
            <a:r>
              <a:rPr lang="ru-RU" sz="20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Внеплановый инструктаж</a:t>
            </a:r>
            <a:r>
              <a:rPr lang="ru-RU" sz="20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- инструктаж по охране труда, который проводят:</a:t>
            </a:r>
          </a:p>
          <a:p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 введении в действие новых или переработанных стандартов, правил по охране труда и инструкций по охране труда;</a:t>
            </a:r>
          </a:p>
          <a:p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изменении технологического процесса, замене (или модернизации) оборудования, приспособлений и инструмента, сырья, материалов и других факторов;</a:t>
            </a:r>
          </a:p>
          <a:p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нарушении работниками требований охраны труда, что может привести (или привело) к производственной травме, отравлению, аварии, взрыву, пожару;</a:t>
            </a:r>
          </a:p>
          <a:p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перерывах в работе: для работ, к которым предъявляются дополнительные (повышенные) требования охраны труда, - более чем на 30 дней, для остальных работ - 60 дней;</a:t>
            </a:r>
          </a:p>
          <a:p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требованию органов надзора и контроля.</a:t>
            </a:r>
          </a:p>
          <a:p>
            <a:pPr marL="0" indent="457200">
              <a:buNone/>
            </a:pP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Инструктаж проводят индивидуально или с группой работников одной профессии. Объем и содержание инструктажа определяют в зависимости от причин и обстоятельств, вызвавших 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необходимость 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его проведения.</a:t>
            </a:r>
          </a:p>
        </p:txBody>
      </p:sp>
    </p:spTree>
    <p:extLst>
      <p:ext uri="{BB962C8B-B14F-4D97-AF65-F5344CB8AC3E}">
        <p14:creationId xmlns="" xmlns:p14="http://schemas.microsoft.com/office/powerpoint/2010/main" val="2427394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442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3200" dirty="0" smtClean="0">
                <a:solidFill>
                  <a:srgbClr val="1717FD"/>
                </a:solidFill>
                <a:latin typeface="Times New Roman" pitchFamily="18" charset="0"/>
                <a:cs typeface="Times New Roman" pitchFamily="18" charset="0"/>
              </a:rPr>
              <a:t>Формы работы с различными категориями работников</a:t>
            </a:r>
            <a:endParaRPr lang="ru-RU" sz="3200" dirty="0">
              <a:solidFill>
                <a:srgbClr val="1717F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428736"/>
            <a:ext cx="8867895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95</TotalTime>
  <Words>456</Words>
  <Application>Microsoft Office PowerPoint</Application>
  <PresentationFormat>Экран (4:3)</PresentationFormat>
  <Paragraphs>83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Исполнительная</vt:lpstr>
      <vt:lpstr>ТРЕБОВАНИЯ К РАБОТНИКАМ, ДОПУСКАЕМЫМ К ВЫПОЛНЕНИЮ РАБОТ В ЭЛЕКТРОУСТАНОВКАХ</vt:lpstr>
      <vt:lpstr>Слайд 2</vt:lpstr>
      <vt:lpstr> Виды инструктажей по охране труда</vt:lpstr>
      <vt:lpstr>ВВОДНЫЙ ИНСТРУКТАЖ: </vt:lpstr>
      <vt:lpstr>ПЕРВИЧНЫЙ НА РАБОЧЕМ МЕСТЕ:</vt:lpstr>
      <vt:lpstr>ПОВТОРНЫЙ:</vt:lpstr>
      <vt:lpstr>ЦЕЛЕВОЙ:</vt:lpstr>
      <vt:lpstr>ВНЕПЛАНОВЫЙ:</vt:lpstr>
      <vt:lpstr>Формы работы с различными категориями работников</vt:lpstr>
      <vt:lpstr>Формы работы с различными категориями работников</vt:lpstr>
      <vt:lpstr>II. Производственное обучение</vt:lpstr>
      <vt:lpstr>III. Стажировка.</vt:lpstr>
      <vt:lpstr>IV. Дублирование.</vt:lpstr>
      <vt:lpstr>V. Проверка знаний</vt:lpstr>
      <vt:lpstr>Группы допуска по электробезопасности.</vt:lpstr>
      <vt:lpstr>Группы допуска по электробезопасности.</vt:lpstr>
      <vt:lpstr>Группы допуска по электробезопасности.</vt:lpstr>
      <vt:lpstr>Группы допуска по электробезопасности.</vt:lpstr>
      <vt:lpstr>Группы допуска по электробезопасности.</vt:lpstr>
      <vt:lpstr>Специальные виды работ !!!</vt:lpstr>
      <vt:lpstr>Вопросы для самостоятельной проработки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Виды инструктажей.</dc:title>
  <dc:creator>User</dc:creator>
  <cp:lastModifiedBy>Артем</cp:lastModifiedBy>
  <cp:revision>34</cp:revision>
  <dcterms:created xsi:type="dcterms:W3CDTF">2016-11-11T12:34:49Z</dcterms:created>
  <dcterms:modified xsi:type="dcterms:W3CDTF">2023-04-06T21:26:20Z</dcterms:modified>
</cp:coreProperties>
</file>